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9" r:id="rId1"/>
  </p:sldMasterIdLst>
  <p:notesMasterIdLst>
    <p:notesMasterId r:id="rId11"/>
  </p:notesMasterIdLst>
  <p:sldIdLst>
    <p:sldId id="256" r:id="rId2"/>
    <p:sldId id="279" r:id="rId3"/>
    <p:sldId id="284" r:id="rId4"/>
    <p:sldId id="286" r:id="rId5"/>
    <p:sldId id="285" r:id="rId6"/>
    <p:sldId id="294" r:id="rId7"/>
    <p:sldId id="297" r:id="rId8"/>
    <p:sldId id="289" r:id="rId9"/>
    <p:sldId id="296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8A59"/>
    <a:srgbClr val="98126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456" autoAdjust="0"/>
    <p:restoredTop sz="94660"/>
  </p:normalViewPr>
  <p:slideViewPr>
    <p:cSldViewPr>
      <p:cViewPr>
        <p:scale>
          <a:sx n="76" d="100"/>
          <a:sy n="76" d="100"/>
        </p:scale>
        <p:origin x="-614" y="-2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CA887B0-FE25-4541-AB3A-EB6B4444E6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735CCE-E248-4034-906C-6DAA541B88AA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3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A887B0-FE25-4541-AB3A-EB6B4444E66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A887B0-FE25-4541-AB3A-EB6B4444E66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8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9</a:t>
            </a:fld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928826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90912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EE05AE-8B3E-4B72-8245-88E7CF142CC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83512F-06E5-4F32-869F-439172332F1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14676"/>
            <a:ext cx="7772400" cy="1500209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14488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C93543-337E-4518-9338-822AAC34D02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>
                <a:effectLst/>
              </a:defRPr>
            </a:lvl1pPr>
            <a:lvl2pPr algn="l">
              <a:defRPr sz="2400">
                <a:effectLst/>
              </a:defRPr>
            </a:lvl2pPr>
            <a:lvl3pPr algn="l">
              <a:defRPr sz="2000">
                <a:effectLst/>
              </a:defRPr>
            </a:lvl3pPr>
            <a:lvl4pPr algn="l">
              <a:defRPr sz="1800">
                <a:effectLst/>
              </a:defRPr>
            </a:lvl4pPr>
            <a:lvl5pPr algn="l"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359B89-1624-436C-8BF6-B682622262B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 lang="zh-CN" altLang="en-US" sz="24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2pPr>
            <a:lvl3pPr marL="914400" indent="0" algn="ctr">
              <a:buNone/>
              <a:defRPr lang="zh-CN" altLang="en-US" sz="20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3pPr>
            <a:lvl4pPr marL="1371600" indent="0" algn="ctr">
              <a:buNone/>
              <a:defRPr lang="zh-CN" altLang="en-US" sz="1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4pPr>
            <a:lvl5pPr marL="1828800" indent="0" algn="ctr">
              <a:buNone/>
              <a:def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/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lang="zh-CN" altLang="en-US" sz="2400" b="1" dirty="0" smtClean="0">
                <a:ln/>
                <a:solidFill>
                  <a:schemeClr val="accent1"/>
                </a:solidFill>
                <a:effectLst/>
              </a:defRPr>
            </a:lvl2pPr>
            <a:lvl3pPr marL="914400" indent="0" algn="ctr">
              <a:buNone/>
              <a:defRPr lang="zh-CN" altLang="en-US" sz="2000" b="1" dirty="0" smtClean="0">
                <a:ln/>
                <a:solidFill>
                  <a:schemeClr val="accent1"/>
                </a:solidFill>
                <a:effectLst/>
              </a:defRPr>
            </a:lvl3pPr>
            <a:lvl4pPr marL="1371600" indent="0" algn="ctr">
              <a:buNone/>
              <a:defRPr lang="zh-CN" altLang="en-US" sz="1800" b="1" dirty="0" smtClean="0">
                <a:ln/>
                <a:solidFill>
                  <a:schemeClr val="accent1"/>
                </a:solidFill>
                <a:effectLst/>
              </a:defRPr>
            </a:lvl4pPr>
            <a:lvl5pPr marL="1828800" indent="0" algn="ctr">
              <a:buNone/>
              <a:defRPr lang="zh-CN" altLang="en-US" sz="1600" b="1" dirty="0" smtClean="0">
                <a:ln/>
                <a:solidFill>
                  <a:schemeClr val="accent1"/>
                </a:solidFill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145E5E-AEE6-4FFD-92D8-811E234320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79EB0-CB51-47EA-B230-063BBF921DA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3E7C93-DE30-4286-AFFB-1986046E946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08" y="5500702"/>
            <a:ext cx="8228639" cy="857256"/>
          </a:xfrm>
        </p:spPr>
        <p:txBody>
          <a:bodyPr anchor="ctr"/>
          <a:lstStyle>
            <a:lvl1pPr algn="ctr">
              <a:spcAft>
                <a:spcPts val="0"/>
              </a:spcAft>
              <a:defRPr sz="3200" b="1">
                <a:ln w="6350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57166"/>
            <a:ext cx="5111750" cy="50720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1" y="1714488"/>
            <a:ext cx="3008313" cy="3714776"/>
          </a:xfr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140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914400" indent="0">
              <a:spcAft>
                <a:spcPts val="600"/>
              </a:spcAft>
              <a:buNone/>
              <a:defRPr sz="1000"/>
            </a:lvl3pPr>
            <a:lvl4pPr marL="1371600" indent="0">
              <a:spcAft>
                <a:spcPts val="600"/>
              </a:spcAft>
              <a:buNone/>
              <a:defRPr sz="900"/>
            </a:lvl4pPr>
            <a:lvl5pPr marL="1828800" indent="0">
              <a:spcAft>
                <a:spcPts val="60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4AAED2-C9EF-4B58-A108-F65052B8CF4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888" y="428604"/>
            <a:ext cx="6172224" cy="566738"/>
          </a:xfrm>
        </p:spPr>
        <p:txBody>
          <a:bodyPr anchor="ctr"/>
          <a:lstStyle>
            <a:lvl1pPr algn="ctr">
              <a:defRPr sz="2800" b="1">
                <a:ln w="9525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000" y="1151862"/>
            <a:ext cx="8172000" cy="4420278"/>
          </a:xfrm>
          <a:prstGeom prst="ellipse">
            <a:avLst/>
          </a:prstGeom>
          <a:ln w="25400" cap="flat" cmpd="sng" algn="ctr">
            <a:solidFill>
              <a:schemeClr val="accent5">
                <a:shade val="75000"/>
              </a:schemeClr>
            </a:solidFill>
            <a:prstDash val="solid"/>
          </a:ln>
          <a:effectLst>
            <a:glow rad="152400">
              <a:schemeClr val="accent5">
                <a:alpha val="75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695972"/>
            <a:ext cx="5486400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1DBB6-6A69-4E04-A8A0-1DC4B90AD60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4"/>
            <a:ext cx="8229600" cy="485778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56902-1E34-4C0A-A866-DBB269E56EE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2330" y="274638"/>
            <a:ext cx="1614470" cy="608332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43692" cy="608332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08BEC-00C3-4422-BDD8-52D7A97FF5B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5775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571472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BD4E98-BE48-4F76-9CC2-DE4C59D970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9050">
            <a:solidFill>
              <a:schemeClr val="tx2">
                <a:tint val="5000"/>
              </a:schemeClr>
            </a:solidFill>
            <a:prstDash val="solid"/>
          </a:ln>
          <a:solidFill>
            <a:schemeClr val="accent3"/>
          </a:solidFill>
          <a:effectLst>
            <a:outerShdw blurRad="508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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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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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smtClean="0"/>
              <a:t>Introduction to Microsoft </a:t>
            </a:r>
            <a:r>
              <a:rPr lang="en-US" dirty="0" smtClean="0"/>
              <a:t>Excel</a:t>
            </a:r>
            <a:r>
              <a:rPr smtClean="0"/>
              <a:t> 2007 </a:t>
            </a:r>
            <a:r>
              <a:rPr lang="en-US" dirty="0" smtClean="0"/>
              <a:t>- </a:t>
            </a:r>
            <a:r>
              <a:rPr smtClean="0"/>
              <a:t>Home </a:t>
            </a:r>
            <a:r>
              <a:rPr smtClean="0"/>
              <a:t>Tab</a:t>
            </a:r>
          </a:p>
        </p:txBody>
      </p:sp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4495800"/>
            <a:ext cx="6400800" cy="914400"/>
          </a:xfrm>
        </p:spPr>
        <p:txBody>
          <a:bodyPr/>
          <a:lstStyle/>
          <a:p>
            <a:pPr algn="r" eaLnBrk="1" hangingPunct="1"/>
            <a:r>
              <a:rPr lang="en-US" b="1" dirty="0" smtClean="0"/>
              <a:t>Learningcomputer.com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 Tab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The Home Tab is by far the most important tab in Microsoft Excel 2007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It contains all the commands that are commonly used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This includes </a:t>
            </a:r>
            <a:r>
              <a:rPr lang="en-US" dirty="0" smtClean="0"/>
              <a:t>formatting, alignment, inserting and deleting rows or columns, sorting and filtering numbers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In addition you can apply graphical styles, conditional formatting effects and have the ability to find and replace text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For this </a:t>
            </a:r>
            <a:r>
              <a:rPr lang="en-US" dirty="0" smtClean="0"/>
              <a:t>lesson, we </a:t>
            </a:r>
            <a:r>
              <a:rPr lang="en-US" dirty="0" smtClean="0"/>
              <a:t>will be using a Grade Book from one of my classes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Let’s take a </a:t>
            </a:r>
            <a:r>
              <a:rPr lang="en-US" dirty="0" smtClean="0"/>
              <a:t>look at the Workbook data – rows/cols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Clipboard Group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This group includes commands like Cut, Copy and Paste 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the Cut (keyboard shortcut is Ctrl+X) command you can remove data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 can also use the Copy (Ctrl+C) command to do the same. However Copy will leave the original data in place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the Paste (Ctrl+V) </a:t>
            </a:r>
            <a:r>
              <a:rPr lang="en-US" dirty="0" smtClean="0"/>
              <a:t>command, </a:t>
            </a:r>
            <a:r>
              <a:rPr lang="en-US" dirty="0" smtClean="0"/>
              <a:t>you can then insert data to a new </a:t>
            </a:r>
            <a:r>
              <a:rPr lang="en-US" dirty="0" smtClean="0"/>
              <a:t>location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these commands, I am going to add a new student (row 15) and </a:t>
            </a:r>
            <a:r>
              <a:rPr lang="en-US" dirty="0" smtClean="0"/>
              <a:t>add Chapter </a:t>
            </a:r>
            <a:r>
              <a:rPr lang="en-US" dirty="0" smtClean="0"/>
              <a:t>6 points (column H)</a:t>
            </a:r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Font Group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45720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Use the Font group to change the text properties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 </a:t>
            </a:r>
            <a:r>
              <a:rPr lang="en-US" dirty="0" smtClean="0"/>
              <a:t>can choose from options like font size, font type, bold, italicize, underline etc.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do the following: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Change </a:t>
            </a:r>
            <a:r>
              <a:rPr lang="en-US" dirty="0" smtClean="0"/>
              <a:t>“Grades </a:t>
            </a:r>
            <a:r>
              <a:rPr lang="en-US" dirty="0" smtClean="0"/>
              <a:t>for Access </a:t>
            </a:r>
            <a:r>
              <a:rPr lang="en-US" dirty="0" smtClean="0"/>
              <a:t>2007” </a:t>
            </a:r>
            <a:r>
              <a:rPr lang="en-US" dirty="0" smtClean="0"/>
              <a:t>to font 14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Also make rows 3 and 4 bold and italicize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Finally make the students background </a:t>
            </a:r>
            <a:r>
              <a:rPr lang="en-US" sz="2600" dirty="0" smtClean="0"/>
              <a:t>yellow and </a:t>
            </a:r>
            <a:r>
              <a:rPr lang="en-US" sz="2600" dirty="0" smtClean="0"/>
              <a:t>names red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also use Format Painter to change the </a:t>
            </a:r>
            <a:r>
              <a:rPr lang="en-US" dirty="0" smtClean="0"/>
              <a:t>Average </a:t>
            </a:r>
            <a:r>
              <a:rPr lang="en-US" dirty="0" smtClean="0"/>
              <a:t>cell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Alignment Group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With this group, you can control the vertical and horizontal position of data in your worksheet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 can also perform merge and center </a:t>
            </a:r>
            <a:r>
              <a:rPr lang="en-US" dirty="0" smtClean="0"/>
              <a:t>command plus do word </a:t>
            </a:r>
            <a:r>
              <a:rPr lang="en-US" dirty="0" smtClean="0"/>
              <a:t>wrapping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the Alignment </a:t>
            </a:r>
            <a:r>
              <a:rPr lang="en-US" dirty="0" smtClean="0"/>
              <a:t>group, </a:t>
            </a:r>
            <a:r>
              <a:rPr lang="en-US" dirty="0" smtClean="0"/>
              <a:t>we’ll try the following actions: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Vertically </a:t>
            </a:r>
            <a:r>
              <a:rPr lang="en-US" dirty="0" smtClean="0"/>
              <a:t>center “Grades for Access 2007”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Move text in rows 3 and 4 in the </a:t>
            </a:r>
            <a:r>
              <a:rPr lang="en-US" dirty="0" smtClean="0"/>
              <a:t>Horizontal center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Wrap text in </a:t>
            </a:r>
            <a:r>
              <a:rPr lang="en-US" dirty="0" smtClean="0"/>
              <a:t>the last row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Last but not the least, perform a merge and center on the first row</a:t>
            </a:r>
          </a:p>
          <a:p>
            <a:pPr lvl="1">
              <a:buFont typeface="Wingdings" pitchFamily="2" charset="2"/>
              <a:buChar char="Ø"/>
            </a:pP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about some calculations?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We are going to switch gears do the following: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Sum up all the </a:t>
            </a:r>
            <a:r>
              <a:rPr lang="en-US" dirty="0" smtClean="0"/>
              <a:t>student </a:t>
            </a:r>
            <a:r>
              <a:rPr lang="en-US" dirty="0" smtClean="0"/>
              <a:t>scores in column </a:t>
            </a:r>
            <a:r>
              <a:rPr lang="en-US" dirty="0" smtClean="0"/>
              <a:t>L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Calculate the </a:t>
            </a:r>
            <a:r>
              <a:rPr lang="en-US" dirty="0" smtClean="0"/>
              <a:t>percentages </a:t>
            </a:r>
            <a:r>
              <a:rPr lang="en-US" dirty="0" smtClean="0"/>
              <a:t>achieved in column </a:t>
            </a:r>
            <a:r>
              <a:rPr lang="en-US" dirty="0" smtClean="0"/>
              <a:t>M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Computer the </a:t>
            </a:r>
            <a:r>
              <a:rPr lang="en-US" dirty="0" smtClean="0"/>
              <a:t>average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After </a:t>
            </a:r>
            <a:r>
              <a:rPr lang="en-US" dirty="0" smtClean="0"/>
              <a:t>this we will go back to the Number group and change format </a:t>
            </a:r>
            <a:r>
              <a:rPr lang="en-US" dirty="0" smtClean="0"/>
              <a:t>for: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Percentage column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Averages </a:t>
            </a:r>
            <a:r>
              <a:rPr lang="en-US" dirty="0" smtClean="0"/>
              <a:t>to two decimal places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Styles Group – Lots of cool stuff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First we will play around with Format as Table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Next we shall try really cool feature of Conditional Formatting with the following: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Using Above Average under Top/Bottom Rules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Next we will try data bars using blue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Lastly we will try customs </a:t>
            </a:r>
            <a:r>
              <a:rPr lang="en-US" dirty="0" smtClean="0"/>
              <a:t>setting and group </a:t>
            </a:r>
            <a:r>
              <a:rPr lang="en-US" dirty="0" smtClean="0"/>
              <a:t>the students into three </a:t>
            </a:r>
            <a:r>
              <a:rPr lang="en-US" dirty="0" smtClean="0"/>
              <a:t>scales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clear the formatting and then try a few options under cell styles.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Editing Group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7543800" cy="45720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The final option </a:t>
            </a:r>
            <a:r>
              <a:rPr lang="en-US" dirty="0" smtClean="0"/>
              <a:t>is </a:t>
            </a:r>
            <a:r>
              <a:rPr lang="en-US" dirty="0" smtClean="0"/>
              <a:t>the Editing group 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Using this </a:t>
            </a:r>
            <a:r>
              <a:rPr lang="en-US" dirty="0" smtClean="0"/>
              <a:t>you </a:t>
            </a:r>
            <a:r>
              <a:rPr lang="en-US" dirty="0" smtClean="0"/>
              <a:t>can do the following: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Perform simple calculations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Clear text </a:t>
            </a:r>
            <a:r>
              <a:rPr lang="en-US" dirty="0" smtClean="0"/>
              <a:t>or </a:t>
            </a:r>
            <a:r>
              <a:rPr lang="en-US" dirty="0" smtClean="0"/>
              <a:t>formatting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Sort and filter data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Find and replace text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</a:t>
            </a:r>
            <a:r>
              <a:rPr lang="en-US" dirty="0" smtClean="0"/>
              <a:t>will try to sort my grade book by the student name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In addition I want to change </a:t>
            </a:r>
            <a:r>
              <a:rPr lang="en-US" dirty="0" smtClean="0"/>
              <a:t>Chap </a:t>
            </a:r>
            <a:r>
              <a:rPr lang="en-US" dirty="0" smtClean="0"/>
              <a:t>to </a:t>
            </a:r>
            <a:r>
              <a:rPr lang="en-US" dirty="0" smtClean="0"/>
              <a:t>Lesson </a:t>
            </a:r>
            <a:r>
              <a:rPr lang="en-US" dirty="0" smtClean="0"/>
              <a:t>in row 2</a:t>
            </a:r>
            <a:br>
              <a:rPr lang="en-US" dirty="0" smtClean="0"/>
            </a:b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Lesson</a:t>
            </a:r>
            <a:endParaRPr lang="en-US" dirty="0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7543800" cy="4572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Clipboard Group – Cut, Paste and Format Painter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Font </a:t>
            </a:r>
            <a:r>
              <a:rPr lang="en-US" dirty="0" smtClean="0"/>
              <a:t>Group – Control the text properties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Alignment </a:t>
            </a:r>
            <a:r>
              <a:rPr lang="en-US" dirty="0" smtClean="0"/>
              <a:t>Group </a:t>
            </a:r>
            <a:r>
              <a:rPr lang="en-US" dirty="0" smtClean="0"/>
              <a:t>– Align your data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Styles </a:t>
            </a:r>
            <a:r>
              <a:rPr lang="en-US" dirty="0" smtClean="0"/>
              <a:t>Group – Apply graphical effects and conditional formatting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Cells Group – Insert, delete and format rows/cols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Editing Group – Sort and Find data</a:t>
            </a:r>
            <a:endParaRPr lang="en-US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ntern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Lantern">
      <a:majorFont>
        <a:latin typeface="Tw Cen MT"/>
        <a:ea typeface=""/>
        <a:cs typeface=""/>
        <a:font script="Cyrl" typeface="Tahoma"/>
        <a:font script="Grek" typeface="Tahoma"/>
        <a:font script="Jpan" typeface="HG丸ｺﾞｼｯｸM-PRO"/>
        <a:font script="Hang" typeface="HY엽서L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丸ｺﾞｼｯｸM-PRO"/>
        <a:font script="Hang" typeface="맑은 고딕"/>
        <a:font script="Hans" typeface="幼圆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nter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"/>
              </a:schemeClr>
            </a:gs>
            <a:gs pos="10000">
              <a:schemeClr val="phClr">
                <a:tint val="30000"/>
                <a:shade val="100000"/>
                <a:hueMod val="100000"/>
                <a:satMod val="100000"/>
              </a:schemeClr>
            </a:gs>
            <a:gs pos="3000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">
              <a:schemeClr val="phClr">
                <a:tint val="90000"/>
                <a:shade val="80000"/>
                <a:hueMod val="100000"/>
                <a:satMod val="100000"/>
              </a:schemeClr>
            </a:gs>
            <a:gs pos="3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2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chilly" dir="tl">
              <a:rot lat="0" lon="0" rev="2700000"/>
            </a:lightRig>
          </a:scene3d>
          <a:sp3d prstMaterial="matte">
            <a:bevelT/>
            <a:contourClr>
              <a:schemeClr val="bg2">
                <a:tint val="1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twoPt" dir="t">
              <a:rot lat="0" lon="0" rev="8100000"/>
            </a:lightRig>
          </a:scene3d>
          <a:sp3d prstMaterial="matte">
            <a:bevelT/>
            <a:bevelB w="0" h="0"/>
            <a:extrusionClr>
              <a:schemeClr val="bg1"/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  <a:lum val="90000"/>
              </a:schemeClr>
            </a:gs>
            <a:gs pos="5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Lantern</Template>
  <TotalTime>1055</TotalTime>
  <Words>405</Words>
  <Application>Microsoft PowerPoint</Application>
  <PresentationFormat>On-screen Show (4:3)</PresentationFormat>
  <Paragraphs>71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Lantern</vt:lpstr>
      <vt:lpstr>Introduction to Microsoft Excel 2007 - Home Tab</vt:lpstr>
      <vt:lpstr>Home Tab </vt:lpstr>
      <vt:lpstr>Clipboard Group </vt:lpstr>
      <vt:lpstr>Font Group</vt:lpstr>
      <vt:lpstr>Alignment Group </vt:lpstr>
      <vt:lpstr>How about some calculations?</vt:lpstr>
      <vt:lpstr>Styles Group – Lots of cool stuff</vt:lpstr>
      <vt:lpstr>Editing Group</vt:lpstr>
      <vt:lpstr>Summary of Lesson</vt:lpstr>
    </vt:vector>
  </TitlesOfParts>
  <Company>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Relationships</dc:title>
  <dc:creator>k</dc:creator>
  <cp:lastModifiedBy>kmughal</cp:lastModifiedBy>
  <cp:revision>134</cp:revision>
  <dcterms:created xsi:type="dcterms:W3CDTF">2008-09-04T19:20:17Z</dcterms:created>
  <dcterms:modified xsi:type="dcterms:W3CDTF">2009-04-27T20:29:38Z</dcterms:modified>
</cp:coreProperties>
</file>