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9" r:id="rId1"/>
  </p:sldMasterIdLst>
  <p:notesMasterIdLst>
    <p:notesMasterId r:id="rId9"/>
  </p:notesMasterIdLst>
  <p:sldIdLst>
    <p:sldId id="256" r:id="rId2"/>
    <p:sldId id="279" r:id="rId3"/>
    <p:sldId id="298" r:id="rId4"/>
    <p:sldId id="284" r:id="rId5"/>
    <p:sldId id="286" r:id="rId6"/>
    <p:sldId id="285" r:id="rId7"/>
    <p:sldId id="294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8A59"/>
    <a:srgbClr val="98126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456" autoAdjust="0"/>
    <p:restoredTop sz="94660"/>
  </p:normalViewPr>
  <p:slideViewPr>
    <p:cSldViewPr>
      <p:cViewPr>
        <p:scale>
          <a:sx n="76" d="100"/>
          <a:sy n="76" d="100"/>
        </p:scale>
        <p:origin x="-61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CA887B0-FE25-4541-AB3A-EB6B4444E6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735CCE-E248-4034-906C-6DAA541B88AA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3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5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6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A887B0-FE25-4541-AB3A-EB6B4444E66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8736"/>
            <a:ext cx="7772400" cy="1928826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90912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EE05AE-8B3E-4B72-8245-88E7CF142CC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83512F-06E5-4F32-869F-439172332F1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14676"/>
            <a:ext cx="7772400" cy="1500209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14488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C93543-337E-4518-9338-822AAC34D02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>
                <a:effectLst/>
              </a:defRPr>
            </a:lvl1pPr>
            <a:lvl2pPr algn="l">
              <a:defRPr sz="2400">
                <a:effectLst/>
              </a:defRPr>
            </a:lvl2pPr>
            <a:lvl3pPr algn="l">
              <a:defRPr sz="2000">
                <a:effectLst/>
              </a:defRPr>
            </a:lvl3pPr>
            <a:lvl4pPr algn="l">
              <a:defRPr sz="1800">
                <a:effectLst/>
              </a:defRPr>
            </a:lvl4pPr>
            <a:lvl5pPr algn="l"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359B89-1624-436C-8BF6-B682622262B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  <a:lvl2pPr marL="457200" indent="0" algn="ctr">
              <a:buNone/>
              <a:defRPr lang="zh-CN" altLang="en-US" sz="24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2pPr>
            <a:lvl3pPr marL="914400" indent="0" algn="ctr">
              <a:buNone/>
              <a:defRPr lang="zh-CN" altLang="en-US" sz="20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3pPr>
            <a:lvl4pPr marL="1371600" indent="0" algn="ctr">
              <a:buNone/>
              <a:defRPr lang="zh-CN" altLang="en-US" sz="1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4pPr>
            <a:lvl5pPr marL="1828800" indent="0" algn="ctr">
              <a:buNone/>
              <a:defRPr lang="zh-CN" altLang="en-US" sz="16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/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lang="zh-CN" altLang="en-US" sz="2400" b="1" dirty="0" smtClean="0">
                <a:ln/>
                <a:solidFill>
                  <a:schemeClr val="accent1"/>
                </a:solidFill>
                <a:effectLst/>
              </a:defRPr>
            </a:lvl2pPr>
            <a:lvl3pPr marL="914400" indent="0" algn="ctr">
              <a:buNone/>
              <a:defRPr lang="zh-CN" altLang="en-US" sz="2000" b="1" dirty="0" smtClean="0">
                <a:ln/>
                <a:solidFill>
                  <a:schemeClr val="accent1"/>
                </a:solidFill>
                <a:effectLst/>
              </a:defRPr>
            </a:lvl3pPr>
            <a:lvl4pPr marL="1371600" indent="0" algn="ctr">
              <a:buNone/>
              <a:defRPr lang="zh-CN" altLang="en-US" sz="1800" b="1" dirty="0" smtClean="0">
                <a:ln/>
                <a:solidFill>
                  <a:schemeClr val="accent1"/>
                </a:solidFill>
                <a:effectLst/>
              </a:defRPr>
            </a:lvl4pPr>
            <a:lvl5pPr marL="1828800" indent="0" algn="ctr">
              <a:buNone/>
              <a:defRPr lang="zh-CN" altLang="en-US" sz="1600" b="1" dirty="0" smtClean="0">
                <a:ln/>
                <a:solidFill>
                  <a:schemeClr val="accent1"/>
                </a:solidFill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145E5E-AEE6-4FFD-92D8-811E234320E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079EB0-CB51-47EA-B230-063BBF921DA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3E7C93-DE30-4286-AFFB-1986046E946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08" y="5500702"/>
            <a:ext cx="8228639" cy="857256"/>
          </a:xfrm>
        </p:spPr>
        <p:txBody>
          <a:bodyPr anchor="ctr"/>
          <a:lstStyle>
            <a:lvl1pPr algn="ctr">
              <a:spcAft>
                <a:spcPts val="0"/>
              </a:spcAft>
              <a:defRPr sz="3200" b="1">
                <a:ln w="6350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57166"/>
            <a:ext cx="5111750" cy="50720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1" y="1714488"/>
            <a:ext cx="3008313" cy="3714776"/>
          </a:xfrm>
        </p:spPr>
        <p:txBody>
          <a:bodyPr anchor="t"/>
          <a:lstStyle>
            <a:lvl1pPr marL="0" indent="0">
              <a:spcAft>
                <a:spcPts val="600"/>
              </a:spcAft>
              <a:buNone/>
              <a:defRPr sz="1400"/>
            </a:lvl1pPr>
            <a:lvl2pPr marL="457200" indent="0">
              <a:spcAft>
                <a:spcPts val="600"/>
              </a:spcAft>
              <a:buNone/>
              <a:defRPr sz="1200"/>
            </a:lvl2pPr>
            <a:lvl3pPr marL="914400" indent="0">
              <a:spcAft>
                <a:spcPts val="600"/>
              </a:spcAft>
              <a:buNone/>
              <a:defRPr sz="1000"/>
            </a:lvl3pPr>
            <a:lvl4pPr marL="1371600" indent="0">
              <a:spcAft>
                <a:spcPts val="600"/>
              </a:spcAft>
              <a:buNone/>
              <a:defRPr sz="900"/>
            </a:lvl4pPr>
            <a:lvl5pPr marL="1828800" indent="0">
              <a:spcAft>
                <a:spcPts val="60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4AAED2-C9EF-4B58-A108-F65052B8CF4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888" y="428604"/>
            <a:ext cx="6172224" cy="566738"/>
          </a:xfrm>
        </p:spPr>
        <p:txBody>
          <a:bodyPr anchor="ctr"/>
          <a:lstStyle>
            <a:lvl1pPr algn="ctr">
              <a:defRPr sz="2800" b="1">
                <a:ln w="9525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000" y="1151862"/>
            <a:ext cx="8172000" cy="4420278"/>
          </a:xfrm>
          <a:prstGeom prst="ellipse">
            <a:avLst/>
          </a:prstGeom>
          <a:ln w="25400" cap="flat" cmpd="sng" algn="ctr">
            <a:solidFill>
              <a:schemeClr val="accent5">
                <a:shade val="75000"/>
              </a:schemeClr>
            </a:solidFill>
            <a:prstDash val="solid"/>
          </a:ln>
          <a:effectLst>
            <a:glow rad="152400">
              <a:schemeClr val="accent5">
                <a:alpha val="75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695972"/>
            <a:ext cx="5486400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1DBB6-6A69-4E04-A8A0-1DC4B90AD60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0174"/>
            <a:ext cx="8229600" cy="485778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456902-1E34-4C0A-A866-DBB269E56EE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2330" y="274638"/>
            <a:ext cx="1614470" cy="608332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543692" cy="608332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B08BEC-00C3-4422-BDD8-52D7A97FF5B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57758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5"/>
            <a:ext cx="571472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BD4E98-BE48-4F76-9CC2-DE4C59D9706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9050">
            <a:solidFill>
              <a:schemeClr val="tx2">
                <a:tint val="5000"/>
              </a:schemeClr>
            </a:solidFill>
            <a:prstDash val="solid"/>
          </a:ln>
          <a:solidFill>
            <a:schemeClr val="accent3"/>
          </a:solidFill>
          <a:effectLst>
            <a:outerShdw blurRad="50800" dist="50800" dir="7500000" algn="tl">
              <a:srgbClr val="000000">
                <a:shade val="5000"/>
                <a:alpha val="3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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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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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smtClean="0"/>
              <a:t>Introduction to Microsoft </a:t>
            </a:r>
            <a:r>
              <a:rPr lang="en-US" dirty="0" smtClean="0"/>
              <a:t>Excel</a:t>
            </a:r>
            <a:r>
              <a:rPr smtClean="0"/>
              <a:t> 2007 </a:t>
            </a:r>
            <a:r>
              <a:rPr lang="en-US" dirty="0" smtClean="0"/>
              <a:t>- </a:t>
            </a:r>
            <a:r>
              <a:rPr lang="en-US" dirty="0" smtClean="0"/>
              <a:t>Insert Tab</a:t>
            </a:r>
            <a:endParaRPr smtClean="0"/>
          </a:p>
        </p:txBody>
      </p:sp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4495800"/>
            <a:ext cx="6400800" cy="914400"/>
          </a:xfrm>
        </p:spPr>
        <p:txBody>
          <a:bodyPr/>
          <a:lstStyle/>
          <a:p>
            <a:pPr algn="r" eaLnBrk="1" hangingPunct="1"/>
            <a:r>
              <a:rPr lang="en-US" b="1" dirty="0" smtClean="0"/>
              <a:t>Learningcomputer.com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Insert Tab</a:t>
            </a:r>
            <a:endParaRPr lang="en-US" dirty="0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The Insert Tab </a:t>
            </a:r>
            <a:r>
              <a:rPr lang="en-US" dirty="0" smtClean="0"/>
              <a:t>will </a:t>
            </a:r>
            <a:r>
              <a:rPr lang="en-US" dirty="0" smtClean="0"/>
              <a:t>let you add external objects in your </a:t>
            </a:r>
            <a:r>
              <a:rPr lang="en-US" dirty="0" smtClean="0"/>
              <a:t>workbook</a:t>
            </a:r>
            <a:r>
              <a:rPr lang="en-US" dirty="0" smtClean="0"/>
              <a:t> 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You </a:t>
            </a:r>
            <a:r>
              <a:rPr lang="en-US" dirty="0" smtClean="0"/>
              <a:t>can insert things pictures, clip art images, smart art graphics, charts, Pivot tables, hyperlinks, header and footer sections, </a:t>
            </a:r>
            <a:r>
              <a:rPr lang="en-US" dirty="0" smtClean="0"/>
              <a:t>etc.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For our lesson today we will be using my personal budget </a:t>
            </a:r>
            <a:r>
              <a:rPr lang="en-US" dirty="0" smtClean="0"/>
              <a:t>workbook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 </a:t>
            </a:r>
            <a:r>
              <a:rPr lang="en-US" dirty="0" smtClean="0"/>
              <a:t>have split my workbook into three sections, income, expenditures and balance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Chart is worth 1000 data va</a:t>
            </a:r>
            <a:r>
              <a:rPr lang="en-US" dirty="0" smtClean="0"/>
              <a:t>lues </a:t>
            </a:r>
            <a:endParaRPr lang="en-US" dirty="0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When working with any numerical data, you can use charts to give important visual </a:t>
            </a:r>
            <a:r>
              <a:rPr lang="en-US" dirty="0" smtClean="0"/>
              <a:t>clues. Lets cover different types of Charts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Column and </a:t>
            </a:r>
            <a:r>
              <a:rPr lang="en-US" dirty="0" smtClean="0"/>
              <a:t>Bar </a:t>
            </a:r>
            <a:r>
              <a:rPr lang="en-US" dirty="0" smtClean="0"/>
              <a:t>chart are typically </a:t>
            </a:r>
            <a:r>
              <a:rPr lang="en-US" dirty="0" smtClean="0"/>
              <a:t>used to plot data against categories for example product types, Sales quarters etc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Line </a:t>
            </a:r>
            <a:r>
              <a:rPr lang="en-US" dirty="0" smtClean="0"/>
              <a:t>and area charts are useful to show trends or time for example a stock price Chart displayed or </a:t>
            </a:r>
            <a:r>
              <a:rPr lang="en-US" dirty="0" smtClean="0"/>
              <a:t>time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The </a:t>
            </a:r>
            <a:r>
              <a:rPr lang="en-US" dirty="0" smtClean="0"/>
              <a:t>pie chart is beneficial in understanding breakdown and allocation of quantity.  This is the one be used for our personal </a:t>
            </a:r>
            <a:r>
              <a:rPr lang="en-US" dirty="0" smtClean="0"/>
              <a:t>budget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Scatter </a:t>
            </a:r>
            <a:r>
              <a:rPr lang="en-US" dirty="0" smtClean="0"/>
              <a:t>also known as </a:t>
            </a:r>
            <a:r>
              <a:rPr lang="en-US" dirty="0" smtClean="0"/>
              <a:t>XY </a:t>
            </a:r>
            <a:r>
              <a:rPr lang="en-US" dirty="0" smtClean="0"/>
              <a:t>chart are useful in mathematical and scientific settings. They help you understand relation between X and Why values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Budget</a:t>
            </a:r>
            <a:endParaRPr lang="en-US" dirty="0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We will start of with a 2-D Clustered Column Chart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Next we will switch it to a 3-D Pie Chart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Using Quick </a:t>
            </a:r>
            <a:r>
              <a:rPr lang="en-US" dirty="0" err="1" smtClean="0"/>
              <a:t>Syltes</a:t>
            </a:r>
            <a:r>
              <a:rPr lang="en-US" dirty="0" smtClean="0"/>
              <a:t> under Design Tab, we will try another one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add a title and </a:t>
            </a:r>
            <a:r>
              <a:rPr lang="en-US" dirty="0" smtClean="0"/>
              <a:t>legend using quick </a:t>
            </a:r>
            <a:r>
              <a:rPr lang="en-US" dirty="0" smtClean="0"/>
              <a:t>layout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Move chart to a new Excel Sheet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Review Layout options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Insert a Table</a:t>
            </a:r>
            <a:endParaRPr lang="en-US" dirty="0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772400" cy="4572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Utilizing the table feature, you </a:t>
            </a:r>
            <a:r>
              <a:rPr lang="en-US" dirty="0" smtClean="0"/>
              <a:t>can: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Sort and filter your data easily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Format </a:t>
            </a:r>
            <a:r>
              <a:rPr lang="en-US" dirty="0" smtClean="0"/>
              <a:t>portion of your workbook using quick styles command under the table styles group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For the Pivot table we will use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Another </a:t>
            </a:r>
            <a:r>
              <a:rPr lang="en-US" dirty="0" smtClean="0"/>
              <a:t>Excel sheet Product Sales by </a:t>
            </a:r>
            <a:r>
              <a:rPr lang="en-US" dirty="0" smtClean="0"/>
              <a:t>Category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Have Category at Vertical Axis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Have Product as the Horizontal Axis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Amount right in th</a:t>
            </a:r>
            <a:r>
              <a:rPr lang="en-US" dirty="0" smtClean="0"/>
              <a:t>e middle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Illustrations </a:t>
            </a:r>
            <a:r>
              <a:rPr lang="en-US" dirty="0" smtClean="0"/>
              <a:t>Group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Using illustrations </a:t>
            </a:r>
            <a:r>
              <a:rPr lang="en-US" dirty="0" smtClean="0"/>
              <a:t>group </a:t>
            </a:r>
            <a:r>
              <a:rPr lang="en-US" dirty="0" smtClean="0"/>
              <a:t>we </a:t>
            </a:r>
            <a:r>
              <a:rPr lang="en-US" dirty="0" smtClean="0"/>
              <a:t>can insert graphics into Excel </a:t>
            </a:r>
            <a:r>
              <a:rPr lang="en-US" dirty="0" smtClean="0"/>
              <a:t>workbook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Clip Art is similar in concept so we will not cover that one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Let’s </a:t>
            </a:r>
            <a:r>
              <a:rPr lang="en-US" dirty="0" smtClean="0"/>
              <a:t>say that we need to insert a picture that portrays budget relevance into our Excel sheet. 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Demo</a:t>
            </a:r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about some calculations?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We are going to switch gears do the following: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Sum up all the student scores in column L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Calculate the percentages achieved in column M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Computer the average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After this we will go back to the Number group and change format for: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Percentage column 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Averages to two decimal places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antern">
  <a:themeElements>
    <a:clrScheme name="Lantern">
      <a:dk1>
        <a:sysClr val="windowText" lastClr="000000"/>
      </a:dk1>
      <a:lt1>
        <a:sysClr val="window" lastClr="FFFFFF"/>
      </a:lt1>
      <a:dk2>
        <a:srgbClr val="4300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Lantern">
      <a:majorFont>
        <a:latin typeface="Tw Cen MT"/>
        <a:ea typeface=""/>
        <a:cs typeface=""/>
        <a:font script="Cyrl" typeface="Tahoma"/>
        <a:font script="Grek" typeface="Tahoma"/>
        <a:font script="Jpan" typeface="HG丸ｺﾞｼｯｸM-PRO"/>
        <a:font script="Hang" typeface="HY엽서L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丸ｺﾞｼｯｸM-PRO"/>
        <a:font script="Hang" typeface="맑은 고딕"/>
        <a:font script="Hans" typeface="幼圆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nter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"/>
              </a:schemeClr>
            </a:gs>
            <a:gs pos="10000">
              <a:schemeClr val="phClr">
                <a:tint val="30000"/>
                <a:shade val="100000"/>
                <a:hueMod val="100000"/>
                <a:satMod val="100000"/>
              </a:schemeClr>
            </a:gs>
            <a:gs pos="3000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">
              <a:schemeClr val="phClr">
                <a:tint val="90000"/>
                <a:shade val="80000"/>
                <a:hueMod val="100000"/>
                <a:satMod val="100000"/>
              </a:schemeClr>
            </a:gs>
            <a:gs pos="30000">
              <a:schemeClr val="phClr">
                <a:tint val="100000"/>
                <a:shade val="5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2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chilly" dir="tl">
              <a:rot lat="0" lon="0" rev="2700000"/>
            </a:lightRig>
          </a:scene3d>
          <a:sp3d prstMaterial="matte">
            <a:bevelT/>
            <a:contourClr>
              <a:schemeClr val="bg2">
                <a:tint val="1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twoPt" dir="t">
              <a:rot lat="0" lon="0" rev="8100000"/>
            </a:lightRig>
          </a:scene3d>
          <a:sp3d prstMaterial="matte">
            <a:bevelT/>
            <a:bevelB w="0" h="0"/>
            <a:extrusionClr>
              <a:schemeClr val="bg1"/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  <a:lum val="90000"/>
              </a:schemeClr>
            </a:gs>
            <a:gs pos="5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Lantern</Template>
  <TotalTime>1485</TotalTime>
  <Words>328</Words>
  <Application>Microsoft PowerPoint</Application>
  <PresentationFormat>On-screen Show (4:3)</PresentationFormat>
  <Paragraphs>50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Lantern</vt:lpstr>
      <vt:lpstr>Introduction to Microsoft Excel 2007 - Insert Tab</vt:lpstr>
      <vt:lpstr>Insert Tab</vt:lpstr>
      <vt:lpstr>A Chart is worth 1000 data values </vt:lpstr>
      <vt:lpstr>Personal Budget</vt:lpstr>
      <vt:lpstr>Insert a Table</vt:lpstr>
      <vt:lpstr>Illustrations Group </vt:lpstr>
      <vt:lpstr>How about some calculations?</vt:lpstr>
    </vt:vector>
  </TitlesOfParts>
  <Company>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Relationships</dc:title>
  <dc:creator>k</dc:creator>
  <cp:lastModifiedBy>kmughal</cp:lastModifiedBy>
  <cp:revision>140</cp:revision>
  <dcterms:created xsi:type="dcterms:W3CDTF">2008-09-04T19:20:17Z</dcterms:created>
  <dcterms:modified xsi:type="dcterms:W3CDTF">2009-04-28T21:36:17Z</dcterms:modified>
</cp:coreProperties>
</file>