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3"/>
  </p:notesMasterIdLst>
  <p:sldIdLst>
    <p:sldId id="256" r:id="rId2"/>
    <p:sldId id="279" r:id="rId3"/>
    <p:sldId id="284" r:id="rId4"/>
    <p:sldId id="286" r:id="rId5"/>
    <p:sldId id="285" r:id="rId6"/>
    <p:sldId id="292" r:id="rId7"/>
    <p:sldId id="293" r:id="rId8"/>
    <p:sldId id="287" r:id="rId9"/>
    <p:sldId id="288" r:id="rId10"/>
    <p:sldId id="294" r:id="rId11"/>
    <p:sldId id="29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81" d="100"/>
          <a:sy n="81" d="100"/>
        </p:scale>
        <p:origin x="-470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7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9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10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11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smtClean="0"/>
              <a:t>Introduction to </a:t>
            </a:r>
            <a:r>
              <a:rPr lang="en-US" dirty="0" smtClean="0"/>
              <a:t>Microsoft Excel</a:t>
            </a:r>
            <a:r>
              <a:rPr smtClean="0"/>
              <a:t> </a:t>
            </a:r>
            <a:r>
              <a:rPr smtClean="0"/>
              <a:t>2007 </a:t>
            </a:r>
            <a:r>
              <a:rPr lang="en-US" dirty="0" smtClean="0"/>
              <a:t>-</a:t>
            </a:r>
            <a:r>
              <a:rPr smtClean="0"/>
              <a:t> </a:t>
            </a:r>
            <a:r>
              <a:rPr smtClean="0"/>
              <a:t>New Look </a:t>
            </a:r>
            <a:r>
              <a:rPr lang="en-US" dirty="0" smtClean="0"/>
              <a:t>and</a:t>
            </a:r>
            <a:r>
              <a:rPr smtClean="0"/>
              <a:t> Feel</a:t>
            </a:r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Where is the </a:t>
            </a:r>
            <a:r>
              <a:rPr lang="en-US" dirty="0" smtClean="0"/>
              <a:t>File Menu? 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Microsoft Office 2007 has replaced the Menu and Standard Toolbar with a new feature called </a:t>
            </a:r>
            <a:r>
              <a:rPr lang="en-US" dirty="0" smtClean="0"/>
              <a:t>the “Ribbon</a:t>
            </a:r>
            <a:r>
              <a:rPr lang="en-US" dirty="0" smtClean="0"/>
              <a:t>”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new interface improves the work flow which translates to a more efficient use of the application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Ribbon is broken down into Tabs that deal with a specific document action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Tabs are in turn split into Groups </a:t>
            </a:r>
            <a:r>
              <a:rPr lang="en-US" dirty="0" smtClean="0"/>
              <a:t>of commands with </a:t>
            </a:r>
            <a:r>
              <a:rPr lang="en-US" dirty="0" smtClean="0"/>
              <a:t>a more focused </a:t>
            </a:r>
            <a:r>
              <a:rPr lang="en-US" dirty="0" smtClean="0"/>
              <a:t>functionality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</a:t>
            </a:r>
            <a:r>
              <a:rPr lang="en-US" dirty="0" smtClean="0"/>
              <a:t>whole idea is to let the end user be more productive and spend less time looking for icons and commands</a:t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Lets go down the list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Office 2007 Button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Ribbon – Split into Tabs and Groups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Rows/Columns/Cells, Name Box, Formula </a:t>
            </a:r>
            <a:r>
              <a:rPr lang="en-US" dirty="0" smtClean="0"/>
              <a:t>Bar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Quick </a:t>
            </a:r>
            <a:r>
              <a:rPr lang="en-US" dirty="0" smtClean="0"/>
              <a:t>Access </a:t>
            </a:r>
            <a:r>
              <a:rPr lang="en-US" dirty="0" smtClean="0"/>
              <a:t>Toolbar + Title Bar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Mini </a:t>
            </a:r>
            <a:r>
              <a:rPr lang="en-US" dirty="0" smtClean="0"/>
              <a:t>Toolbar </a:t>
            </a:r>
            <a:r>
              <a:rPr lang="en-US" dirty="0" smtClean="0"/>
              <a:t>and Right </a:t>
            </a:r>
            <a:r>
              <a:rPr lang="en-US" dirty="0" smtClean="0"/>
              <a:t>Click </a:t>
            </a:r>
            <a:r>
              <a:rPr lang="en-US" dirty="0" smtClean="0"/>
              <a:t>Menu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Keyboard shortcuts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Status </a:t>
            </a:r>
            <a:r>
              <a:rPr lang="en-US" dirty="0" smtClean="0"/>
              <a:t>Bar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Workbook View </a:t>
            </a:r>
            <a:r>
              <a:rPr lang="en-US" dirty="0" smtClean="0"/>
              <a:t>Bar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Zoom Toolbar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29200" cy="1143000"/>
          </a:xfrm>
        </p:spPr>
        <p:txBody>
          <a:bodyPr/>
          <a:lstStyle/>
          <a:p>
            <a:r>
              <a:rPr lang="en-US" dirty="0" smtClean="0"/>
              <a:t>Office 2007  Button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Office 2007 Button replaces the File menu available in previous versions of Microsoft Office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provides functionality common to all Office applications like Word, Excel, Outlook etc.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Office 2007 Button includes commands for opening, saving, printing, and closing a file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Commands are listed on the left side, and recently opened documents appear on the right </a:t>
            </a:r>
            <a:r>
              <a:rPr lang="en-US" dirty="0" smtClean="0"/>
              <a:t>side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Excel Options button, you can customize settings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 us see it in action!</a:t>
            </a:r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304800"/>
            <a:ext cx="20669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It’s all about the Ribbon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Microsoft Office 2007 has replaced the Menu and Standard Toolbar with a new feature called “Ribbon”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 Ribbon is designed to help you quickly find the commands that you need to complete a task. This improves the overall workflow in the Microsoft Office Applications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Commands are organized in Groups, which are collected together under Tabs that are specific to a certain action item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To reduce clutter, some tabs are shown only when needed. For example, the Table Tools tab is shown only when a table is selected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Ribbon</a:t>
            </a:r>
          </a:p>
        </p:txBody>
      </p:sp>
      <p:sp>
        <p:nvSpPr>
          <p:cNvPr id="7" name="Right Arrow 6"/>
          <p:cNvSpPr/>
          <p:nvPr/>
        </p:nvSpPr>
        <p:spPr>
          <a:xfrm>
            <a:off x="228600" y="2057400"/>
            <a:ext cx="685800" cy="2286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1219200"/>
            <a:ext cx="7305675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Rows/Columns/Cells, Name Box, Formula Bar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Everything in Excel 2007 is defined by a Cell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Cell is nothing more than a location at the intersection of a row and a column like A1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Cell Range is used when you have more than one cell like B15:K15 highlights the average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Name Box can also highlight your cell location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Formula Bar is an invaluable tool used in function calculations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Access Toolbar + Title Bar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Quick Access Toolbar is a new feature of </a:t>
            </a:r>
            <a:r>
              <a:rPr lang="en-US" dirty="0" smtClean="0"/>
              <a:t>Microsoft Excel </a:t>
            </a:r>
            <a:r>
              <a:rPr lang="en-US" dirty="0" smtClean="0"/>
              <a:t>2007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It lets you access commonly used commands in a similar fashion as the old Standard Toolbar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By default, this toolbar shows Save, Undo, and Redo </a:t>
            </a:r>
            <a:r>
              <a:rPr lang="en-US" dirty="0" smtClean="0"/>
              <a:t>icons are present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easily customize this toolbar, e.g. in our case, it has the Save, Undo, Redo, Print, Spelling and Open </a:t>
            </a:r>
            <a:r>
              <a:rPr lang="en-US" dirty="0" smtClean="0"/>
              <a:t>commands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Title Bar include information about the current Workbook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524000"/>
            <a:ext cx="7943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Mini Toolbar and Right Click Menu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696200" cy="388620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Mini Toolbar is also a new feature of </a:t>
            </a:r>
            <a:r>
              <a:rPr lang="en-US" dirty="0" smtClean="0"/>
              <a:t>Microsoft Excel </a:t>
            </a:r>
            <a:r>
              <a:rPr lang="en-US" dirty="0" smtClean="0"/>
              <a:t>2007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It </a:t>
            </a:r>
            <a:r>
              <a:rPr lang="en-US" dirty="0" smtClean="0"/>
              <a:t>combines commands from the Font and Paragraph group available under the Home </a:t>
            </a:r>
            <a:r>
              <a:rPr lang="en-US" dirty="0" smtClean="0"/>
              <a:t>Tab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Mini </a:t>
            </a:r>
            <a:r>
              <a:rPr lang="en-US" dirty="0" smtClean="0"/>
              <a:t>Toolbar is a timesaver if you are working on a different tab and have to perform formatting related </a:t>
            </a:r>
            <a:r>
              <a:rPr lang="en-US" dirty="0" smtClean="0"/>
              <a:t>task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Invoked by using the RMB (right mouse button)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Regular Right Click </a:t>
            </a:r>
            <a:r>
              <a:rPr lang="en-US" dirty="0" smtClean="0"/>
              <a:t>Menu has a few more options 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600" y="1295400"/>
            <a:ext cx="27336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dirty="0" smtClean="0"/>
              <a:t>Using Keyboard shortcuts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533400" y="3048000"/>
            <a:ext cx="8153400" cy="330995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The Keyboard shortcuts are invoked by Alt Key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Notice under the Home tab, </a:t>
            </a:r>
            <a:r>
              <a:rPr lang="en-US" sz="2800" dirty="0" smtClean="0"/>
              <a:t>the Keyboard shortcuts </a:t>
            </a:r>
            <a:r>
              <a:rPr lang="en-US" sz="2800" dirty="0" smtClean="0"/>
              <a:t>are highlighted for the Ribbon</a:t>
            </a:r>
            <a:endParaRPr lang="en-US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Commands like Ctrl + C</a:t>
            </a:r>
            <a:r>
              <a:rPr lang="en-US" sz="2800" dirty="0" smtClean="0"/>
              <a:t>, </a:t>
            </a:r>
            <a:r>
              <a:rPr lang="en-US" sz="2800" dirty="0" smtClean="0"/>
              <a:t>Ctrl </a:t>
            </a:r>
            <a:r>
              <a:rPr lang="en-US" sz="2800" dirty="0" smtClean="0"/>
              <a:t>+ </a:t>
            </a:r>
            <a:r>
              <a:rPr lang="en-US" sz="2800" dirty="0" smtClean="0"/>
              <a:t>V, Alt + F (surprisingly) still work, however you will have to learn the new Ribbon ones </a:t>
            </a:r>
            <a:endParaRPr lang="en-US" sz="2800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endParaRPr lang="en-US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371600"/>
            <a:ext cx="73533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 Bar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086600" cy="32004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200" dirty="0" smtClean="0"/>
              <a:t>Status Bar displays some </a:t>
            </a:r>
            <a:r>
              <a:rPr lang="en-US" sz="2200" dirty="0" smtClean="0"/>
              <a:t>additional information</a:t>
            </a:r>
            <a:endParaRPr lang="en-US" sz="2200" dirty="0" smtClean="0"/>
          </a:p>
          <a:p>
            <a:pPr>
              <a:buFont typeface="Wingdings" pitchFamily="2" charset="2"/>
              <a:buChar char="Ø"/>
            </a:pPr>
            <a:r>
              <a:rPr lang="en-US" sz="2200" dirty="0" smtClean="0"/>
              <a:t>Let us select a few cells in the Grades Workbook and see what we get</a:t>
            </a:r>
          </a:p>
          <a:p>
            <a:pPr>
              <a:buFont typeface="Wingdings" pitchFamily="2" charset="2"/>
              <a:buChar char="Ø"/>
            </a:pPr>
            <a:r>
              <a:rPr lang="en-US" sz="2200" dirty="0" smtClean="0"/>
              <a:t>It </a:t>
            </a:r>
            <a:r>
              <a:rPr lang="en-US" sz="2200" dirty="0" smtClean="0"/>
              <a:t>also has the Document View Bar and Zoom Toolbar</a:t>
            </a:r>
          </a:p>
          <a:p>
            <a:pPr lvl="1">
              <a:buFont typeface="Wingdings" pitchFamily="2" charset="2"/>
              <a:buChar char="Ø"/>
            </a:pPr>
            <a:r>
              <a:rPr lang="en-US" sz="2200" dirty="0" smtClean="0"/>
              <a:t>Workbook View </a:t>
            </a:r>
            <a:r>
              <a:rPr lang="en-US" sz="2200" dirty="0" smtClean="0"/>
              <a:t>Bar lists all the different layouts that you can view the </a:t>
            </a:r>
            <a:r>
              <a:rPr lang="en-US" sz="2200" dirty="0" smtClean="0"/>
              <a:t>spreadsheet in</a:t>
            </a:r>
            <a:endParaRPr lang="en-US" sz="2200" dirty="0" smtClean="0"/>
          </a:p>
          <a:p>
            <a:pPr lvl="1">
              <a:buFont typeface="Wingdings" pitchFamily="2" charset="2"/>
              <a:buChar char="Ø"/>
            </a:pPr>
            <a:r>
              <a:rPr lang="en-US" sz="2200" dirty="0" smtClean="0"/>
              <a:t>Zoom Toolbar is handy when you would like to see your </a:t>
            </a:r>
            <a:r>
              <a:rPr lang="en-US" sz="2200" dirty="0" smtClean="0"/>
              <a:t>spreadsheet from </a:t>
            </a:r>
            <a:r>
              <a:rPr lang="en-US" sz="2200" dirty="0" smtClean="0"/>
              <a:t>a bird’s eye </a:t>
            </a:r>
            <a:r>
              <a:rPr lang="en-US" sz="2200" dirty="0" smtClean="0"/>
              <a:t>view</a:t>
            </a:r>
            <a:endParaRPr lang="en-US" sz="2200" dirty="0" smtClean="0"/>
          </a:p>
        </p:txBody>
      </p:sp>
      <p:sp>
        <p:nvSpPr>
          <p:cNvPr id="6" name="Rectangular Callout 5"/>
          <p:cNvSpPr/>
          <p:nvPr/>
        </p:nvSpPr>
        <p:spPr>
          <a:xfrm>
            <a:off x="5486400" y="4724400"/>
            <a:ext cx="1600200" cy="457200"/>
          </a:xfrm>
          <a:prstGeom prst="wedgeRectCallout">
            <a:avLst>
              <a:gd name="adj1" fmla="val 6440"/>
              <a:gd name="adj2" fmla="val 219318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Workbook </a:t>
            </a:r>
            <a:r>
              <a:rPr lang="en-US" sz="1600" dirty="0" smtClean="0">
                <a:solidFill>
                  <a:schemeClr val="tx1"/>
                </a:solidFill>
              </a:rPr>
              <a:t>View Toolbar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7391400" y="4648200"/>
            <a:ext cx="1600200" cy="457200"/>
          </a:xfrm>
          <a:prstGeom prst="wedgeRectCallout">
            <a:avLst>
              <a:gd name="adj1" fmla="val -29539"/>
              <a:gd name="adj2" fmla="val 241512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Zoom Toolbar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943600"/>
            <a:ext cx="86772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767</TotalTime>
  <Words>615</Words>
  <Application>Microsoft PowerPoint</Application>
  <PresentationFormat>On-screen Show (4:3)</PresentationFormat>
  <Paragraphs>75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Lantern</vt:lpstr>
      <vt:lpstr>Introduction to Microsoft Excel 2007 - New Look and Feel</vt:lpstr>
      <vt:lpstr>Where is the File Menu? </vt:lpstr>
      <vt:lpstr>Lets go down the list</vt:lpstr>
      <vt:lpstr>Office 2007  Button</vt:lpstr>
      <vt:lpstr>It’s all about the Ribbon</vt:lpstr>
      <vt:lpstr>Ribbon</vt:lpstr>
      <vt:lpstr>Rows/Columns/Cells, Name Box, Formula Bar</vt:lpstr>
      <vt:lpstr>Quick Access Toolbar + Title Bar</vt:lpstr>
      <vt:lpstr>Mini Toolbar and Right Click Menu</vt:lpstr>
      <vt:lpstr>Using Keyboard shortcuts</vt:lpstr>
      <vt:lpstr>Status Bar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99</cp:revision>
  <dcterms:created xsi:type="dcterms:W3CDTF">2008-09-04T19:20:17Z</dcterms:created>
  <dcterms:modified xsi:type="dcterms:W3CDTF">2009-05-04T20:58:21Z</dcterms:modified>
</cp:coreProperties>
</file>