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9" r:id="rId1"/>
  </p:sldMasterIdLst>
  <p:notesMasterIdLst>
    <p:notesMasterId r:id="rId10"/>
  </p:notesMasterIdLst>
  <p:sldIdLst>
    <p:sldId id="256" r:id="rId2"/>
    <p:sldId id="279" r:id="rId3"/>
    <p:sldId id="298" r:id="rId4"/>
    <p:sldId id="284" r:id="rId5"/>
    <p:sldId id="286" r:id="rId6"/>
    <p:sldId id="299" r:id="rId7"/>
    <p:sldId id="285" r:id="rId8"/>
    <p:sldId id="294" r:id="rId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78A59"/>
    <a:srgbClr val="98126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6456" autoAdjust="0"/>
    <p:restoredTop sz="94660"/>
  </p:normalViewPr>
  <p:slideViewPr>
    <p:cSldViewPr>
      <p:cViewPr>
        <p:scale>
          <a:sx n="76" d="100"/>
          <a:sy n="76" d="100"/>
        </p:scale>
        <p:origin x="-61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1CA887B0-FE25-4541-AB3A-EB6B4444E66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E735CCE-E248-4034-906C-6DAA541B88AA}" type="slidenum">
              <a:rPr lang="en-US" smtClean="0"/>
              <a:pPr/>
              <a:t>1</a:t>
            </a:fld>
            <a:endParaRPr lang="en-US" dirty="0" smtClean="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C932EA-8452-487D-B759-4DD25B4B6152}" type="slidenum">
              <a:rPr lang="en-US" smtClean="0"/>
              <a:pPr/>
              <a:t>2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C932EA-8452-487D-B759-4DD25B4B6152}" type="slidenum">
              <a:rPr lang="en-US" smtClean="0"/>
              <a:pPr/>
              <a:t>3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C932EA-8452-487D-B759-4DD25B4B6152}" type="slidenum">
              <a:rPr lang="en-US" smtClean="0"/>
              <a:pPr/>
              <a:t>4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C932EA-8452-487D-B759-4DD25B4B6152}" type="slidenum">
              <a:rPr lang="en-US" smtClean="0"/>
              <a:pPr/>
              <a:t>5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C932EA-8452-487D-B759-4DD25B4B6152}" type="slidenum">
              <a:rPr lang="en-US" smtClean="0"/>
              <a:pPr/>
              <a:t>6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C932EA-8452-487D-B759-4DD25B4B6152}" type="slidenum">
              <a:rPr lang="en-US" smtClean="0"/>
              <a:pPr/>
              <a:t>7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CA887B0-FE25-4541-AB3A-EB6B4444E664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28736"/>
            <a:ext cx="7772400" cy="1928826"/>
          </a:xfrm>
        </p:spPr>
        <p:txBody>
          <a:bodyPr/>
          <a:lstStyle>
            <a:lvl1pPr algn="ctr">
              <a:defRPr sz="48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390912"/>
            <a:ext cx="6400800" cy="1752600"/>
          </a:xfrm>
        </p:spPr>
        <p:txBody>
          <a:bodyPr/>
          <a:lstStyle>
            <a:lvl1pPr marL="0" indent="0" algn="ct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EE05AE-8B3E-4B72-8245-88E7CF142CCD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83512F-06E5-4F32-869F-439172332F1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214676"/>
            <a:ext cx="7772400" cy="1500209"/>
          </a:xfrm>
        </p:spPr>
        <p:txBody>
          <a:bodyPr anchor="t"/>
          <a:lstStyle>
            <a:lvl1pPr algn="ctr">
              <a:defRPr sz="4000" b="1" cap="all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714488"/>
            <a:ext cx="7772400" cy="1500187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C93543-337E-4518-9338-822AAC34D02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757758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/>
          <a:lstStyle>
            <a:lvl1pPr algn="l">
              <a:defRPr sz="2800">
                <a:effectLst/>
              </a:defRPr>
            </a:lvl1pPr>
            <a:lvl2pPr algn="l">
              <a:defRPr sz="2400">
                <a:effectLst/>
              </a:defRPr>
            </a:lvl2pPr>
            <a:lvl3pPr algn="l">
              <a:defRPr sz="2000">
                <a:effectLst/>
              </a:defRPr>
            </a:lvl3pPr>
            <a:lvl4pPr algn="l">
              <a:defRPr sz="1800">
                <a:effectLst/>
              </a:defRPr>
            </a:lvl4pPr>
            <a:lvl5pPr algn="l">
              <a:defRPr sz="1800">
                <a:effectLst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757758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/>
          <a:lstStyle>
            <a:lvl1pPr algn="l">
              <a:defRPr sz="2800"/>
            </a:lvl1pPr>
            <a:lvl2pPr algn="l">
              <a:defRPr sz="2400"/>
            </a:lvl2pPr>
            <a:lvl3pPr algn="l">
              <a:defRPr sz="2000"/>
            </a:lvl3pPr>
            <a:lvl4pPr algn="l">
              <a:defRPr sz="1800"/>
            </a:lvl4pPr>
            <a:lvl5pPr algn="l"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359B89-1624-436C-8BF6-B682622262B7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marL="0" indent="0" algn="ctr">
              <a:buNone/>
              <a:defRPr lang="zh-CN" altLang="en-US" sz="2800" b="1" dirty="0" smtClean="0">
                <a:ln w="11430"/>
                <a:gradFill>
                  <a:gsLst>
                    <a:gs pos="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  <a:gs pos="2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50000">
                      <a:schemeClr val="accent6">
                        <a:tint val="100000"/>
                        <a:shade val="99000"/>
                        <a:satMod val="100000"/>
                      </a:schemeClr>
                    </a:gs>
                    <a:gs pos="7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10000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1pPr>
            <a:lvl2pPr marL="457200" indent="0" algn="ctr">
              <a:buNone/>
              <a:defRPr lang="zh-CN" altLang="en-US" sz="2400" b="1" dirty="0" smtClean="0">
                <a:ln w="11430"/>
                <a:gradFill>
                  <a:gsLst>
                    <a:gs pos="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  <a:gs pos="2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50000">
                      <a:schemeClr val="accent6">
                        <a:tint val="100000"/>
                        <a:shade val="99000"/>
                        <a:satMod val="100000"/>
                      </a:schemeClr>
                    </a:gs>
                    <a:gs pos="7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10000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2pPr>
            <a:lvl3pPr marL="914400" indent="0" algn="ctr">
              <a:buNone/>
              <a:defRPr lang="zh-CN" altLang="en-US" sz="2000" b="1" dirty="0" smtClean="0">
                <a:ln w="11430"/>
                <a:gradFill>
                  <a:gsLst>
                    <a:gs pos="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  <a:gs pos="2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50000">
                      <a:schemeClr val="accent6">
                        <a:tint val="100000"/>
                        <a:shade val="99000"/>
                        <a:satMod val="100000"/>
                      </a:schemeClr>
                    </a:gs>
                    <a:gs pos="7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10000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3pPr>
            <a:lvl4pPr marL="1371600" indent="0" algn="ctr">
              <a:buNone/>
              <a:defRPr lang="zh-CN" altLang="en-US" sz="1800" b="1" dirty="0" smtClean="0">
                <a:ln w="11430"/>
                <a:gradFill>
                  <a:gsLst>
                    <a:gs pos="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  <a:gs pos="2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50000">
                      <a:schemeClr val="accent6">
                        <a:tint val="100000"/>
                        <a:shade val="99000"/>
                        <a:satMod val="100000"/>
                      </a:schemeClr>
                    </a:gs>
                    <a:gs pos="7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10000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4pPr>
            <a:lvl5pPr marL="1828800" indent="0" algn="ctr">
              <a:buNone/>
              <a:defRPr lang="zh-CN" altLang="en-US" sz="1600" b="1" dirty="0" smtClean="0">
                <a:ln w="11430"/>
                <a:gradFill>
                  <a:gsLst>
                    <a:gs pos="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  <a:gs pos="2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50000">
                      <a:schemeClr val="accent6">
                        <a:tint val="100000"/>
                        <a:shade val="99000"/>
                        <a:satMod val="100000"/>
                      </a:schemeClr>
                    </a:gs>
                    <a:gs pos="75000">
                      <a:schemeClr val="accent6">
                        <a:tint val="92000"/>
                        <a:shade val="100000"/>
                        <a:satMod val="105000"/>
                      </a:schemeClr>
                    </a:gs>
                    <a:gs pos="100000">
                      <a:schemeClr val="accent6">
                        <a:tint val="70000"/>
                        <a:shade val="100000"/>
                        <a:satMod val="13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4183083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 anchor="ctr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>
            <a:lvl1pPr marL="0" indent="0" algn="ctr">
              <a:buNone/>
              <a:defRPr lang="zh-CN" altLang="en-US" sz="2800" b="1" dirty="0" smtClean="0">
                <a:ln/>
                <a:solidFill>
                  <a:schemeClr val="accent1"/>
                </a:solidFill>
                <a:effectLst/>
              </a:defRPr>
            </a:lvl1pPr>
            <a:lvl2pPr marL="457200" indent="0" algn="ctr">
              <a:buNone/>
              <a:defRPr lang="zh-CN" altLang="en-US" sz="2400" b="1" dirty="0" smtClean="0">
                <a:ln/>
                <a:solidFill>
                  <a:schemeClr val="accent1"/>
                </a:solidFill>
                <a:effectLst/>
              </a:defRPr>
            </a:lvl2pPr>
            <a:lvl3pPr marL="914400" indent="0" algn="ctr">
              <a:buNone/>
              <a:defRPr lang="zh-CN" altLang="en-US" sz="2000" b="1" dirty="0" smtClean="0">
                <a:ln/>
                <a:solidFill>
                  <a:schemeClr val="accent1"/>
                </a:solidFill>
                <a:effectLst/>
              </a:defRPr>
            </a:lvl3pPr>
            <a:lvl4pPr marL="1371600" indent="0" algn="ctr">
              <a:buNone/>
              <a:defRPr lang="zh-CN" altLang="en-US" sz="1800" b="1" dirty="0" smtClean="0">
                <a:ln/>
                <a:solidFill>
                  <a:schemeClr val="accent1"/>
                </a:solidFill>
                <a:effectLst/>
              </a:defRPr>
            </a:lvl4pPr>
            <a:lvl5pPr marL="1828800" indent="0" algn="ctr">
              <a:buNone/>
              <a:defRPr lang="zh-CN" altLang="en-US" sz="1600" b="1" dirty="0" smtClean="0">
                <a:ln/>
                <a:solidFill>
                  <a:schemeClr val="accent1"/>
                </a:solidFill>
                <a:effectLst/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4183083"/>
          </a:xfrm>
          <a:ln w="3175">
            <a:solidFill>
              <a:schemeClr val="tx2">
                <a:shade val="50000"/>
              </a:schemeClr>
            </a:solidFill>
          </a:ln>
          <a:effectLst/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145E5E-AEE6-4FFD-92D8-811E234320E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079EB0-CB51-47EA-B230-063BBF921DA5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73E7C93-DE30-4286-AFFB-1986046E946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108" y="5500702"/>
            <a:ext cx="8228639" cy="857256"/>
          </a:xfrm>
        </p:spPr>
        <p:txBody>
          <a:bodyPr anchor="ctr"/>
          <a:lstStyle>
            <a:lvl1pPr algn="ctr">
              <a:spcAft>
                <a:spcPts val="0"/>
              </a:spcAft>
              <a:defRPr sz="3200" b="1">
                <a:ln w="6350">
                  <a:solidFill>
                    <a:schemeClr val="tx2">
                      <a:tint val="5000"/>
                    </a:schemeClr>
                  </a:solidFill>
                  <a:prstDash val="solid"/>
                </a:ln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357166"/>
            <a:ext cx="5111750" cy="50720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11" y="1714488"/>
            <a:ext cx="3008313" cy="3714776"/>
          </a:xfrm>
        </p:spPr>
        <p:txBody>
          <a:bodyPr anchor="t"/>
          <a:lstStyle>
            <a:lvl1pPr marL="0" indent="0">
              <a:spcAft>
                <a:spcPts val="600"/>
              </a:spcAft>
              <a:buNone/>
              <a:defRPr sz="1400"/>
            </a:lvl1pPr>
            <a:lvl2pPr marL="457200" indent="0">
              <a:spcAft>
                <a:spcPts val="600"/>
              </a:spcAft>
              <a:buNone/>
              <a:defRPr sz="1200"/>
            </a:lvl2pPr>
            <a:lvl3pPr marL="914400" indent="0">
              <a:spcAft>
                <a:spcPts val="600"/>
              </a:spcAft>
              <a:buNone/>
              <a:defRPr sz="1000"/>
            </a:lvl3pPr>
            <a:lvl4pPr marL="1371600" indent="0">
              <a:spcAft>
                <a:spcPts val="600"/>
              </a:spcAft>
              <a:buNone/>
              <a:defRPr sz="900"/>
            </a:lvl4pPr>
            <a:lvl5pPr marL="1828800" indent="0">
              <a:spcAft>
                <a:spcPts val="600"/>
              </a:spcAft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4AAED2-C9EF-4B58-A108-F65052B8CF47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5888" y="428604"/>
            <a:ext cx="6172224" cy="566738"/>
          </a:xfrm>
        </p:spPr>
        <p:txBody>
          <a:bodyPr anchor="ctr"/>
          <a:lstStyle>
            <a:lvl1pPr algn="ctr">
              <a:defRPr sz="2800" b="1">
                <a:ln w="9525">
                  <a:solidFill>
                    <a:schemeClr val="tx2">
                      <a:tint val="5000"/>
                    </a:schemeClr>
                  </a:solidFill>
                  <a:prstDash val="solid"/>
                </a:ln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86000" y="1151862"/>
            <a:ext cx="8172000" cy="4420278"/>
          </a:xfrm>
          <a:prstGeom prst="ellipse">
            <a:avLst/>
          </a:prstGeom>
          <a:ln w="25400" cap="flat" cmpd="sng" algn="ctr">
            <a:solidFill>
              <a:schemeClr val="accent5">
                <a:shade val="75000"/>
              </a:schemeClr>
            </a:solidFill>
            <a:prstDash val="solid"/>
          </a:ln>
          <a:effectLst>
            <a:glow rad="152400">
              <a:schemeClr val="accent5">
                <a:alpha val="75000"/>
              </a:schemeClr>
            </a:glo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5695972"/>
            <a:ext cx="5486400" cy="804862"/>
          </a:xfrm>
        </p:spPr>
        <p:txBody>
          <a:bodyPr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D1DBB6-6A69-4E04-A8A0-1DC4B90AD60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00174"/>
            <a:ext cx="8229600" cy="485778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456902-1E34-4C0A-A866-DBB269E56EE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2330" y="274638"/>
            <a:ext cx="1614470" cy="608332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543692" cy="608332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B08BEC-00C3-4422-BDD8-52D7A97FF5B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57758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92875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0" y="6492875"/>
            <a:ext cx="571472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ABD4E98-BE48-4F76-9CC2-DE4C59D9706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0" r:id="rId1"/>
    <p:sldLayoutId id="2147483851" r:id="rId2"/>
    <p:sldLayoutId id="2147483852" r:id="rId3"/>
    <p:sldLayoutId id="2147483853" r:id="rId4"/>
    <p:sldLayoutId id="2147483854" r:id="rId5"/>
    <p:sldLayoutId id="2147483855" r:id="rId6"/>
    <p:sldLayoutId id="2147483856" r:id="rId7"/>
    <p:sldLayoutId id="2147483857" r:id="rId8"/>
    <p:sldLayoutId id="2147483858" r:id="rId9"/>
    <p:sldLayoutId id="2147483859" r:id="rId10"/>
    <p:sldLayoutId id="2147483860" r:id="rId11"/>
  </p:sldLayoutIdLst>
  <p:txStyles>
    <p:titleStyle>
      <a:lvl1pPr algn="ctr" rtl="0" eaLnBrk="1" latinLnBrk="0" hangingPunct="1">
        <a:spcBef>
          <a:spcPct val="0"/>
        </a:spcBef>
        <a:buNone/>
        <a:defRPr kumimoji="0" lang="zh-CN" altLang="en-US" sz="4400" b="1" kern="1200" dirty="0">
          <a:ln w="19050">
            <a:solidFill>
              <a:schemeClr val="tx2">
                <a:tint val="5000"/>
              </a:schemeClr>
            </a:solidFill>
            <a:prstDash val="solid"/>
          </a:ln>
          <a:solidFill>
            <a:schemeClr val="accent3"/>
          </a:solidFill>
          <a:effectLst>
            <a:outerShdw blurRad="50800" dist="50800" dir="7500000" algn="tl">
              <a:srgbClr val="000000">
                <a:shade val="5000"/>
                <a:alpha val="35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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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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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smtClean="0"/>
              <a:t>Introduction to Microsoft </a:t>
            </a:r>
            <a:r>
              <a:rPr lang="en-US" dirty="0" smtClean="0"/>
              <a:t>Excel</a:t>
            </a:r>
            <a:r>
              <a:rPr smtClean="0"/>
              <a:t> 2007 </a:t>
            </a:r>
            <a:r>
              <a:rPr lang="en-US" dirty="0" smtClean="0"/>
              <a:t>- Page Layout Tab</a:t>
            </a:r>
            <a:endParaRPr smtClean="0"/>
          </a:p>
        </p:txBody>
      </p:sp>
      <p:sp>
        <p:nvSpPr>
          <p:cNvPr id="614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4495800"/>
            <a:ext cx="6400800" cy="914400"/>
          </a:xfrm>
        </p:spPr>
        <p:txBody>
          <a:bodyPr/>
          <a:lstStyle/>
          <a:p>
            <a:pPr algn="r" eaLnBrk="1" hangingPunct="1"/>
            <a:r>
              <a:rPr lang="en-US" b="1" dirty="0" smtClean="0"/>
              <a:t>Learningcomputer.com</a:t>
            </a:r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Page Layout Tab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Today we will be looking at the Page Layout Tab in Microsoft Excel 2007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This Tab has many new features that will let you change the look and feel of your Excel sheet especially from a printing perspective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For our lesson today we will be using a Customer List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Let us take a look at the data first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Themes are all about adding Pizzazz!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Themes provide a unique and professional look to your Workbooks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They can do this by using an assortment of font styles, color schemes and graphical effects 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First, you need to apply a little formatting to some of your data elements using Cell Styles – Home Tab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We would like to use Heading 1 for Title and emphasize our column headings using Good Style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Next we will select one of the Built-In Themes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In a similar fashion, you can tweak the Theme Colors and Fonts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Page Setup Options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First let’s switch to a Page Layout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Next we will study Page Setup Options: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Margins will control the white space around data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Orientation switches between Portrait and Landscape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Size lets you choose a specific type of paper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Print Area allows you to print a certain portion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Print Titles will let you carry the headings over to subsequent pages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Print Preview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914400" y="1295400"/>
            <a:ext cx="7772400" cy="45720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Lets discuss this for a few </a:t>
            </a:r>
            <a:r>
              <a:rPr lang="en-US" dirty="0" smtClean="0"/>
              <a:t>minutes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We can walk through all th</a:t>
            </a:r>
            <a:r>
              <a:rPr lang="en-US" dirty="0" smtClean="0"/>
              <a:t>e options using a demo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endParaRPr lang="en-US" dirty="0" smtClean="0"/>
          </a:p>
          <a:p>
            <a:pPr>
              <a:buFont typeface="Wingdings" pitchFamily="2" charset="2"/>
              <a:buChar char="Ø"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Scale to Fit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914400" y="1295400"/>
            <a:ext cx="7772400" cy="4572000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This option will let you control the number of printed pages via Scale percent 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Under </a:t>
            </a:r>
            <a:r>
              <a:rPr lang="en-US" dirty="0" smtClean="0"/>
              <a:t>the </a:t>
            </a:r>
            <a:r>
              <a:rPr lang="en-US" dirty="0" smtClean="0"/>
              <a:t>Width or Height command</a:t>
            </a:r>
            <a:r>
              <a:rPr lang="en-US" dirty="0" smtClean="0"/>
              <a:t>, </a:t>
            </a:r>
            <a:r>
              <a:rPr lang="en-US" dirty="0" smtClean="0"/>
              <a:t>you can </a:t>
            </a:r>
            <a:r>
              <a:rPr lang="en-US" dirty="0" smtClean="0"/>
              <a:t>select </a:t>
            </a:r>
            <a:r>
              <a:rPr lang="en-US" dirty="0" smtClean="0"/>
              <a:t>number of pages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This </a:t>
            </a:r>
            <a:r>
              <a:rPr lang="en-US" dirty="0" smtClean="0"/>
              <a:t>will change the formatting of for data to fit it on </a:t>
            </a:r>
            <a:r>
              <a:rPr lang="en-US" dirty="0" smtClean="0"/>
              <a:t>the specified number of pages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Scale command lets you do the same however using a </a:t>
            </a:r>
            <a:r>
              <a:rPr lang="en-US" dirty="0" err="1" smtClean="0"/>
              <a:t>pecentage</a:t>
            </a:r>
            <a:r>
              <a:rPr lang="en-US" dirty="0" smtClean="0"/>
              <a:t> instead 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We will try to change ou</a:t>
            </a:r>
            <a:r>
              <a:rPr lang="en-US" dirty="0" smtClean="0"/>
              <a:t>r data to 1 page wide and 2 pages (height) 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endParaRPr lang="en-US" dirty="0" smtClean="0"/>
          </a:p>
          <a:p>
            <a:pPr>
              <a:buFont typeface="Wingdings" pitchFamily="2" charset="2"/>
              <a:buChar char="Ø"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Sheet Options group  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The commands here let you control the gridlines and headings in your spreadsheet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You can select or desel</a:t>
            </a:r>
            <a:r>
              <a:rPr lang="en-US" dirty="0" smtClean="0"/>
              <a:t>ect them for View or Printing purposes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We will try this on our customer data list</a:t>
            </a:r>
            <a:endParaRPr lang="en-US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Arrange Group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Google this one!</a:t>
            </a:r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antern">
  <a:themeElements>
    <a:clrScheme name="Lantern">
      <a:dk1>
        <a:sysClr val="windowText" lastClr="000000"/>
      </a:dk1>
      <a:lt1>
        <a:sysClr val="window" lastClr="FFFFFF"/>
      </a:lt1>
      <a:dk2>
        <a:srgbClr val="430000"/>
      </a:dk2>
      <a:lt2>
        <a:srgbClr val="FFE8E8"/>
      </a:lt2>
      <a:accent1>
        <a:srgbClr val="E91201"/>
      </a:accent1>
      <a:accent2>
        <a:srgbClr val="FF6262"/>
      </a:accent2>
      <a:accent3>
        <a:srgbClr val="FF8000"/>
      </a:accent3>
      <a:accent4>
        <a:srgbClr val="EEA451"/>
      </a:accent4>
      <a:accent5>
        <a:srgbClr val="EA44C9"/>
      </a:accent5>
      <a:accent6>
        <a:srgbClr val="D21578"/>
      </a:accent6>
      <a:hlink>
        <a:srgbClr val="00B5CE"/>
      </a:hlink>
      <a:folHlink>
        <a:srgbClr val="E17100"/>
      </a:folHlink>
    </a:clrScheme>
    <a:fontScheme name="Lantern">
      <a:majorFont>
        <a:latin typeface="Tw Cen MT"/>
        <a:ea typeface=""/>
        <a:cs typeface=""/>
        <a:font script="Cyrl" typeface="Tahoma"/>
        <a:font script="Grek" typeface="Tahoma"/>
        <a:font script="Jpan" typeface="HG丸ｺﾞｼｯｸM-PRO"/>
        <a:font script="Hang" typeface="HY엽서L"/>
        <a:font script="Hans" typeface="黑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libri"/>
        <a:ea typeface=""/>
        <a:cs typeface=""/>
        <a:font script="Jpan" typeface="HG丸ｺﾞｼｯｸM-PRO"/>
        <a:font script="Hang" typeface="맑은 고딕"/>
        <a:font script="Hans" typeface="幼圆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ntern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"/>
                <a:shade val="100000"/>
                <a:hueMod val="100000"/>
                <a:satMod val="100000"/>
              </a:schemeClr>
            </a:gs>
            <a:gs pos="10000">
              <a:schemeClr val="phClr">
                <a:tint val="30000"/>
                <a:shade val="100000"/>
                <a:hueMod val="100000"/>
                <a:satMod val="100000"/>
              </a:schemeClr>
            </a:gs>
            <a:gs pos="30000">
              <a:schemeClr val="phClr">
                <a:tint val="8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path path="circle">
            <a:fillToRect r="100000" b="100000"/>
          </a:path>
        </a:gradFill>
        <a:gradFill rotWithShape="1">
          <a:gsLst>
            <a:gs pos="0">
              <a:schemeClr val="phClr">
                <a:tint val="90000"/>
                <a:shade val="100000"/>
                <a:hueMod val="100000"/>
                <a:satMod val="100000"/>
              </a:schemeClr>
            </a:gs>
            <a:gs pos="10000">
              <a:schemeClr val="phClr">
                <a:tint val="90000"/>
                <a:shade val="80000"/>
                <a:hueMod val="100000"/>
                <a:satMod val="100000"/>
              </a:schemeClr>
            </a:gs>
            <a:gs pos="30000">
              <a:schemeClr val="phClr">
                <a:tint val="100000"/>
                <a:shade val="5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20000"/>
                <a:hueMod val="100000"/>
                <a:satMod val="100000"/>
              </a:schemeClr>
            </a:gs>
          </a:gsLst>
          <a:path path="circle">
            <a:fillToRect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/>
            <a:lightRig rig="chilly" dir="tl">
              <a:rot lat="0" lon="0" rev="2700000"/>
            </a:lightRig>
          </a:scene3d>
          <a:sp3d prstMaterial="matte">
            <a:bevelT/>
            <a:contourClr>
              <a:schemeClr val="bg2">
                <a:tint val="1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/>
            <a:lightRig rig="twoPt" dir="t">
              <a:rot lat="0" lon="0" rev="8100000"/>
            </a:lightRig>
          </a:scene3d>
          <a:sp3d prstMaterial="matte">
            <a:bevelT/>
            <a:bevelB w="0" h="0"/>
            <a:extrusionClr>
              <a:schemeClr val="bg1"/>
            </a:extrusionClr>
          </a:sp3d>
        </a:effectStyle>
      </a:effectStyleLst>
      <a:bgFillStyleLst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  <a:lum val="90000"/>
              </a:schemeClr>
            </a:gs>
            <a:gs pos="5000">
              <a:schemeClr val="phClr">
                <a:tint val="100000"/>
                <a:shade val="100000"/>
                <a:hueMod val="100000"/>
                <a:satMod val="100000"/>
                <a:lum val="80000"/>
              </a:schemeClr>
            </a:gs>
            <a:gs pos="10000">
              <a:schemeClr val="phClr">
                <a:tint val="100000"/>
                <a:shade val="100000"/>
                <a:hueMod val="100000"/>
                <a:satMod val="100000"/>
                <a:lum val="8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100000"/>
                <a:hueMod val="100000"/>
                <a:satMod val="70000"/>
              </a:schemeClr>
              <a:srgbClr val="F07800">
                <a:alpha val="77647"/>
              </a:srgbClr>
            </a:duotone>
          </a:blip>
          <a:stretch>
            <a:fillRect/>
          </a:stretch>
        </a:blipFill>
        <a:blipFill>
          <a:blip xmlns:r="http://schemas.openxmlformats.org/officeDocument/2006/relationships" r:embed="rId2">
            <a:duotone>
              <a:schemeClr val="phClr">
                <a:tint val="100000"/>
                <a:shade val="100000"/>
                <a:hueMod val="100000"/>
                <a:satMod val="70000"/>
              </a:schemeClr>
              <a:srgbClr val="F07800">
                <a:alpha val="77647"/>
              </a:srgb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Lantern</Template>
  <TotalTime>1560</TotalTime>
  <Words>372</Words>
  <Application>Microsoft PowerPoint</Application>
  <PresentationFormat>On-screen Show (4:3)</PresentationFormat>
  <Paragraphs>46</Paragraphs>
  <Slides>8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Lantern</vt:lpstr>
      <vt:lpstr>Introduction to Microsoft Excel 2007 - Page Layout Tab</vt:lpstr>
      <vt:lpstr>Page Layout Tab</vt:lpstr>
      <vt:lpstr>Themes are all about adding Pizzazz!</vt:lpstr>
      <vt:lpstr>Page Setup Options</vt:lpstr>
      <vt:lpstr>Print Preview</vt:lpstr>
      <vt:lpstr>Scale to Fit</vt:lpstr>
      <vt:lpstr>Sheet Options group  </vt:lpstr>
      <vt:lpstr>Arrange Group </vt:lpstr>
    </vt:vector>
  </TitlesOfParts>
  <Company>na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Relationships</dc:title>
  <dc:creator>k</dc:creator>
  <cp:lastModifiedBy>kmughal</cp:lastModifiedBy>
  <cp:revision>150</cp:revision>
  <dcterms:created xsi:type="dcterms:W3CDTF">2008-09-04T19:20:17Z</dcterms:created>
  <dcterms:modified xsi:type="dcterms:W3CDTF">2009-04-29T22:23:06Z</dcterms:modified>
</cp:coreProperties>
</file>